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69" r:id="rId2"/>
    <p:sldId id="270" r:id="rId3"/>
    <p:sldId id="387" r:id="rId4"/>
    <p:sldId id="286" r:id="rId5"/>
    <p:sldId id="342" r:id="rId6"/>
    <p:sldId id="343" r:id="rId7"/>
    <p:sldId id="344" r:id="rId8"/>
    <p:sldId id="347" r:id="rId9"/>
    <p:sldId id="345" r:id="rId10"/>
    <p:sldId id="346" r:id="rId11"/>
    <p:sldId id="348" r:id="rId12"/>
    <p:sldId id="349" r:id="rId13"/>
    <p:sldId id="350" r:id="rId14"/>
    <p:sldId id="351" r:id="rId15"/>
    <p:sldId id="352" r:id="rId16"/>
    <p:sldId id="353" r:id="rId17"/>
    <p:sldId id="355" r:id="rId18"/>
    <p:sldId id="356" r:id="rId19"/>
    <p:sldId id="354" r:id="rId20"/>
    <p:sldId id="357" r:id="rId21"/>
    <p:sldId id="358" r:id="rId22"/>
    <p:sldId id="359" r:id="rId23"/>
    <p:sldId id="361" r:id="rId24"/>
    <p:sldId id="360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1" r:id="rId44"/>
    <p:sldId id="382" r:id="rId45"/>
    <p:sldId id="384" r:id="rId46"/>
    <p:sldId id="385" r:id="rId47"/>
    <p:sldId id="386" r:id="rId48"/>
    <p:sldId id="388" r:id="rId49"/>
    <p:sldId id="394" r:id="rId50"/>
    <p:sldId id="395" r:id="rId51"/>
    <p:sldId id="390" r:id="rId52"/>
    <p:sldId id="389" r:id="rId53"/>
    <p:sldId id="391" r:id="rId54"/>
    <p:sldId id="392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415" r:id="rId75"/>
    <p:sldId id="416" r:id="rId76"/>
    <p:sldId id="422" r:id="rId77"/>
    <p:sldId id="417" r:id="rId78"/>
    <p:sldId id="418" r:id="rId79"/>
    <p:sldId id="419" r:id="rId80"/>
    <p:sldId id="420" r:id="rId81"/>
    <p:sldId id="421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45D28-8A42-4D9C-BCB0-AB0018C03197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DBE60-E1CC-4086-9A0E-735DDCAC4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60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8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0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60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7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74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30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72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6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18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D4CCC-760F-4B28-A9E5-8578A0169CE5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255ED-97DD-4D67-AD3B-76A2BC9A01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54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2193926" y="2159001"/>
            <a:ext cx="757396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dirty="0"/>
              <a:t>信号与系统复习</a:t>
            </a:r>
            <a:endParaRPr lang="en-US" altLang="zh-CN" sz="40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dirty="0"/>
              <a:t>胡浩基</a:t>
            </a:r>
            <a:endParaRPr lang="en-US" altLang="zh-CN" sz="40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4000" dirty="0"/>
              <a:t>2020.11.23</a:t>
            </a:r>
          </a:p>
        </p:txBody>
      </p:sp>
    </p:spTree>
    <p:extLst>
      <p:ext uri="{BB962C8B-B14F-4D97-AF65-F5344CB8AC3E}">
        <p14:creationId xmlns:p14="http://schemas.microsoft.com/office/powerpoint/2010/main" val="204194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3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94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Rectangle 2"/>
              <p:cNvSpPr>
                <a:spLocks noGrp="1" noChangeArrowheads="1"/>
              </p:cNvSpPr>
              <p:nvPr>
                <p:ph type="title"/>
              </p:nvPr>
            </p:nvSpPr>
            <p:spPr bwMode="auto"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eaLnBrk="1" hangingPunct="1"/>
                <a:r>
                  <a:rPr lang="zh-CN" altLang="en-US" dirty="0"/>
                  <a:t>第一章考点 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性质</m:t>
                    </m:r>
                  </m:oMath>
                </a14:m>
                <a:r>
                  <a:rPr lang="zh-CN" altLang="en-US" dirty="0"/>
                  <a:t>）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512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 bwMode="auto">
              <a:blipFill>
                <a:blip r:embed="rId2"/>
                <a:stretch>
                  <a:fillRect l="-2377" t="-17512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77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3A37C9-4C87-4E38-82F9-3523310FB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03" y="1314076"/>
            <a:ext cx="8810221" cy="45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8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第一章考点 （</a:t>
            </a:r>
            <a:r>
              <a:rPr lang="en-US" altLang="zh-CN" dirty="0"/>
              <a:t>Sa</a:t>
            </a:r>
            <a:r>
              <a:rPr lang="zh-CN" altLang="en-US" dirty="0"/>
              <a:t>函数）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77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D730CA-DBA4-42AC-947D-6F48C3E5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856" y="1177555"/>
            <a:ext cx="8478288" cy="46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6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第一章考点 （</a:t>
            </a:r>
            <a:r>
              <a:rPr lang="en-US" altLang="zh-CN" dirty="0"/>
              <a:t>Sa</a:t>
            </a:r>
            <a:r>
              <a:rPr lang="zh-CN" altLang="en-US" dirty="0"/>
              <a:t>函数）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77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42BF22-CA5A-4979-8202-9114A758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45" y="1177555"/>
            <a:ext cx="3895053" cy="1993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4B5EB7-5417-4F80-9319-45440396B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21" y="3429000"/>
            <a:ext cx="3208500" cy="717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95227C-B789-43AD-A2EB-D26B7C29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21" y="4404990"/>
            <a:ext cx="56959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3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第二章考点 （卷积公式）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77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AB97F1-BB99-4CCB-B48B-A2663F660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29" y="1601905"/>
            <a:ext cx="4431996" cy="6885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13C1C80-5EC2-4705-B2DB-AC255CFC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29" y="2466628"/>
            <a:ext cx="5486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4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第二章考点 （卷积公式）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77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3A874A-CF8D-473A-A8FB-48CB7D5B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678"/>
            <a:ext cx="12192000" cy="29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1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第二章考点 （卷积公式）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77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80D05D-DBBA-410B-8C69-A2BCD610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66" y="1048633"/>
            <a:ext cx="9309867" cy="52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第二章考点 （卷积公式）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77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F8438C-E298-4348-AE7C-370A701B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61" y="1177555"/>
            <a:ext cx="5692501" cy="21986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448863-723D-4DCB-A625-F27D61E2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665" y="4311591"/>
            <a:ext cx="5123251" cy="144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45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第二章考点 （补充知识）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77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62410F-C26F-4BE7-951B-CE5B477C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75" y="1027906"/>
            <a:ext cx="9351442" cy="54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7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第二章考点 （补充知识）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77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6881A9-040B-4075-AFBB-5B014D3F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7" y="1104716"/>
            <a:ext cx="116681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36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（傅里叶变换和反变换）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1376561" y="250311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5969F4-429A-44FE-9E8F-44678BF6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157" y="1554468"/>
            <a:ext cx="6235876" cy="17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8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复习核心思路</a:t>
            </a:r>
            <a:endParaRPr lang="zh-CN" altLang="zh-CN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effectLst/>
              </a:rPr>
              <a:t>攻克</a:t>
            </a:r>
            <a:r>
              <a:rPr lang="zh-CN" altLang="en-US" sz="4400" dirty="0"/>
              <a:t>六七章</a:t>
            </a:r>
            <a:endParaRPr lang="en-US" altLang="zh-CN" sz="4400" dirty="0"/>
          </a:p>
          <a:p>
            <a:r>
              <a:rPr lang="zh-CN" altLang="en-US" sz="4400" dirty="0"/>
              <a:t>掌握三四章</a:t>
            </a:r>
            <a:endParaRPr lang="en-US" altLang="zh-CN" sz="4400" dirty="0"/>
          </a:p>
          <a:p>
            <a:r>
              <a:rPr lang="zh-CN" altLang="en-US" sz="4400" dirty="0">
                <a:effectLst/>
              </a:rPr>
              <a:t>尝试第五章</a:t>
            </a:r>
          </a:p>
        </p:txBody>
      </p:sp>
    </p:spTree>
    <p:extLst>
      <p:ext uri="{BB962C8B-B14F-4D97-AF65-F5344CB8AC3E}">
        <p14:creationId xmlns:p14="http://schemas.microsoft.com/office/powerpoint/2010/main" val="336446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（典型的</a:t>
            </a:r>
            <a:r>
              <a:rPr lang="en-US" altLang="zh-CN" dirty="0"/>
              <a:t>7</a:t>
            </a:r>
            <a:r>
              <a:rPr lang="zh-CN" altLang="en-US" dirty="0"/>
              <a:t>个傅里叶变换）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1376561" y="250311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A87F38-4F49-463F-A5A3-B007D567F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9" y="1127464"/>
            <a:ext cx="10748807" cy="54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93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（典型的</a:t>
            </a:r>
            <a:r>
              <a:rPr lang="en-US" altLang="zh-CN" dirty="0"/>
              <a:t>7</a:t>
            </a:r>
            <a:r>
              <a:rPr lang="zh-CN" altLang="en-US" dirty="0"/>
              <a:t>个傅里叶变换）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1376561" y="250311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6CEACB-8225-4200-BEDA-5FEA351F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09" y="1259638"/>
            <a:ext cx="9884251" cy="51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68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（傅里叶变换的性质）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1376561" y="250311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213E03-4037-4AAC-BBCC-2E3DA0CB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85" y="1055302"/>
            <a:ext cx="7908659" cy="37165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C515CE-A395-4F19-ADF4-A68E458E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311" y="5054714"/>
            <a:ext cx="4759489" cy="10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5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（傅里叶变换的性质）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1376561" y="250311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BA66AB-2F59-4BD4-80C9-73D69562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520" y="1092521"/>
            <a:ext cx="5563126" cy="11963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2F13AA-7BAF-4E8F-AD0F-A34B4688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557" y="2418084"/>
            <a:ext cx="6701626" cy="42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6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（傅里叶变换的性质）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1376561" y="250311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147A38-0F6F-42B4-AFB6-8F3411D3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427626" cy="2929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A1E58C-BB88-456E-993F-F12CB428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83" y="4242421"/>
            <a:ext cx="5899501" cy="21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4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（傅里叶变换的性质）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1376561" y="250311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27A514-F4E0-4DFB-B6C4-738553134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60" y="1122642"/>
            <a:ext cx="9910126" cy="48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91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（傅里叶变换的性质）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1376561" y="250311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147A38-0F6F-42B4-AFB6-8F3411D3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427626" cy="2929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A1E58C-BB88-456E-993F-F12CB428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83" y="4242421"/>
            <a:ext cx="5899501" cy="21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（傅里叶变换的性质）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1376561" y="250311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A2679B-6871-4BA9-A6FB-8BCE7060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120775"/>
            <a:ext cx="85248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55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（傅里叶变换的性质）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8E67D5-D7AB-40C7-9FD4-0754BAE0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3" y="1027906"/>
            <a:ext cx="8668126" cy="13838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64E5D9-5880-4027-876E-DE727E26C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27" y="2253287"/>
            <a:ext cx="6908626" cy="8212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F3FEC8-4712-4CB3-8B6B-8998C3B4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96" y="3074554"/>
            <a:ext cx="8166934" cy="34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36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（傅里叶变换的性质）</a:t>
            </a:r>
            <a:endParaRPr lang="zh-C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9BA243-9FEB-401E-8AAD-257ACF4B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1" y="1106368"/>
            <a:ext cx="11416683" cy="2322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F0A32C-1BED-45C7-8CFD-E6ABD067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74" y="3205770"/>
            <a:ext cx="5977126" cy="16360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767077-7AB3-4FB9-AF68-4300FEB6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892" y="5121785"/>
            <a:ext cx="4631626" cy="123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2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第一章考点 （函数的坐标变换）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ACB743-7A76-4DD7-AB18-36E5E108F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1" y="1027906"/>
            <a:ext cx="11745157" cy="4952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814104-B973-4EF6-A19D-01732E7B8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63" y="1690688"/>
            <a:ext cx="2712270" cy="203354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511E9A4E-86AD-45D0-B9B7-76FA37A4219E}"/>
              </a:ext>
            </a:extLst>
          </p:cNvPr>
          <p:cNvSpPr txBox="1">
            <a:spLocks noChangeArrowheads="1"/>
          </p:cNvSpPr>
          <p:nvPr/>
        </p:nvSpPr>
        <p:spPr>
          <a:xfrm>
            <a:off x="961409" y="4029817"/>
            <a:ext cx="10515600" cy="695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F34B92-27D2-40A6-BFBB-9C2F7FF6A0F5}"/>
              </a:ext>
            </a:extLst>
          </p:cNvPr>
          <p:cNvSpPr/>
          <p:nvPr/>
        </p:nvSpPr>
        <p:spPr>
          <a:xfrm>
            <a:off x="1840636" y="3629165"/>
            <a:ext cx="851072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口诀：</a:t>
            </a:r>
            <a:endParaRPr lang="en-US" altLang="zh-CN" sz="3200" dirty="0"/>
          </a:p>
          <a:p>
            <a:r>
              <a:rPr lang="zh-CN" altLang="en-US" sz="3200" dirty="0"/>
              <a:t>（</a:t>
            </a:r>
            <a:r>
              <a:rPr lang="en-US" altLang="zh-CN" sz="3200" dirty="0"/>
              <a:t>1</a:t>
            </a:r>
            <a:r>
              <a:rPr lang="zh-CN" altLang="en-US" sz="3200" dirty="0"/>
              <a:t>）化成标准形式。</a:t>
            </a:r>
            <a:endParaRPr lang="en-US" altLang="zh-CN" sz="3200" dirty="0"/>
          </a:p>
          <a:p>
            <a:r>
              <a:rPr lang="zh-CN" altLang="en-US" sz="3200" dirty="0"/>
              <a:t>（</a:t>
            </a:r>
            <a:r>
              <a:rPr lang="en-US" altLang="zh-CN" sz="3200" dirty="0"/>
              <a:t>2</a:t>
            </a:r>
            <a:r>
              <a:rPr lang="zh-CN" altLang="en-US" sz="3200" dirty="0"/>
              <a:t>）前有负号翻转。</a:t>
            </a:r>
            <a:endParaRPr lang="en-US" altLang="zh-CN" sz="3200" dirty="0"/>
          </a:p>
          <a:p>
            <a:r>
              <a:rPr lang="zh-CN" altLang="en-US" sz="3200" dirty="0"/>
              <a:t>（</a:t>
            </a:r>
            <a:r>
              <a:rPr lang="en-US" altLang="zh-CN" sz="3200" dirty="0"/>
              <a:t>3</a:t>
            </a:r>
            <a:r>
              <a:rPr lang="zh-CN" altLang="en-US" sz="3200" dirty="0"/>
              <a:t>）系数大于</a:t>
            </a:r>
            <a:r>
              <a:rPr lang="en-US" altLang="zh-CN" sz="3200" dirty="0"/>
              <a:t>1</a:t>
            </a:r>
            <a:r>
              <a:rPr lang="zh-CN" altLang="en-US" sz="3200" dirty="0"/>
              <a:t>，压缩；系数小于</a:t>
            </a:r>
            <a:r>
              <a:rPr lang="en-US" altLang="zh-CN" sz="3200" dirty="0"/>
              <a:t>1</a:t>
            </a:r>
            <a:r>
              <a:rPr lang="zh-CN" altLang="en-US" sz="3200" dirty="0"/>
              <a:t>，拉伸。</a:t>
            </a:r>
            <a:endParaRPr lang="en-US" altLang="zh-CN" sz="3200" dirty="0"/>
          </a:p>
          <a:p>
            <a:r>
              <a:rPr lang="zh-CN" altLang="en-US" sz="3200" dirty="0"/>
              <a:t>（</a:t>
            </a:r>
            <a:r>
              <a:rPr lang="en-US" altLang="zh-CN" sz="3200" dirty="0"/>
              <a:t>4</a:t>
            </a:r>
            <a:r>
              <a:rPr lang="zh-CN" altLang="en-US" sz="3200" dirty="0"/>
              <a:t>）加号左移，减号右移。</a:t>
            </a:r>
          </a:p>
        </p:txBody>
      </p:sp>
    </p:spTree>
    <p:extLst>
      <p:ext uri="{BB962C8B-B14F-4D97-AF65-F5344CB8AC3E}">
        <p14:creationId xmlns:p14="http://schemas.microsoft.com/office/powerpoint/2010/main" val="3991682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（傅里叶变换的性质）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EF0708-D680-4943-85CB-69D5962E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54" y="1027906"/>
            <a:ext cx="101250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65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（傅里叶变换的性质）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983D97-15B4-4F06-8E25-5FE65B22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30" y="1054049"/>
            <a:ext cx="8112358" cy="32806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D43A92-E249-4690-94D9-FBD478738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10" y="4004494"/>
            <a:ext cx="9402579" cy="27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58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（傅里叶变换的性质）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70EEFA-3B30-4C7D-9DB4-05AC6D86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16" y="1181384"/>
            <a:ext cx="7296751" cy="506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58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（利用傅里叶变换求傅里叶级数）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B30083-190F-4747-A7C4-ED991304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08" y="1157084"/>
            <a:ext cx="11336784" cy="295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45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（利用傅里叶变换求傅里叶级数）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65A0CF-7917-4708-89FB-0F83B6D8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26" y="1083075"/>
            <a:ext cx="5477014" cy="57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09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（利用傅里叶变换求傅里叶级数）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D132A-33D2-4012-8F92-B621F26D8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" y="1216393"/>
            <a:ext cx="11630297" cy="51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68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（傅里叶变换奇偶性）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C2AFB5-795F-4415-B9AE-813631046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363" y="1264560"/>
            <a:ext cx="8978626" cy="15778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AA08B8-CB5A-4EDB-9B8E-80CACEFB2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607" y="2805697"/>
            <a:ext cx="8462137" cy="36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46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（傅里叶变换奇偶性）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030C0F-32B4-44F2-91A7-29DF658C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14" y="1002036"/>
            <a:ext cx="9407944" cy="54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36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第三章考点 （傅里叶变换奇偶性）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0A15A9-5A54-4561-8BB4-FB7260A02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89" y="1190533"/>
            <a:ext cx="8058150" cy="1866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192ABE-A46E-4DCF-9FDF-B149C07B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167" y="3244939"/>
            <a:ext cx="7223962" cy="23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36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第四章考点 （离散傅里叶变换）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78DDCD-6C9D-43FD-95EE-BE1C6484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74" y="1385306"/>
            <a:ext cx="9108001" cy="1299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047B03-B875-4B70-A4E9-08A85F1C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74" y="2802648"/>
            <a:ext cx="9366751" cy="131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3727D5-8DEE-46EB-8BD8-35C4BB192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73" y="4391185"/>
            <a:ext cx="11022751" cy="10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0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第一章考点 （系统判定）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54C1C7-EA81-4376-A396-FE7D28128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62" y="1157554"/>
            <a:ext cx="9015284" cy="55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03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第四章考点 （七个典型的离散傅里叶变换对）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E5BA77-B1BE-44FE-9B07-139922B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9022"/>
            <a:ext cx="10789192" cy="46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01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第四章考点 （七个典型的离散傅里叶变换对）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1F96FA-0195-4457-9B79-E5758B72F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61071"/>
            <a:ext cx="8735627" cy="507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84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第四章考点 （七个典型的离散傅里叶变换对）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CEFC55-6EFB-4635-9A96-0F0DF447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10" y="997996"/>
            <a:ext cx="6683082" cy="24310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823086-2B2D-4996-8F6A-F87449AD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47" y="3643635"/>
            <a:ext cx="5459626" cy="10799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AD6E67-0E06-4249-BCB0-A98419A10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234" y="4849441"/>
            <a:ext cx="8769958" cy="18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38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第五章考点 （三个公式三张图）</a:t>
            </a:r>
            <a:endParaRPr lang="zh-C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F30A3C-58D5-4370-867D-1AE42245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98" y="1041449"/>
            <a:ext cx="5606988" cy="21925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F9169D-A4D7-4C94-992E-464FA8AC7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98" y="3385245"/>
            <a:ext cx="6640588" cy="23486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9DDC0C-7210-40CB-81E5-39167BBBE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05" y="5763797"/>
            <a:ext cx="6908626" cy="9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71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第五章考点 （三个公式三张图）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71BD0A-5243-4535-AD15-3C4FDCB3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52" y="1210825"/>
            <a:ext cx="7617412" cy="54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0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第五章考点 （三个公式三张图）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D5EC55-412A-4EDE-9D7D-BF1C2209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14" y="1158489"/>
            <a:ext cx="9277548" cy="5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4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第五章考点 （三个公式三张图）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326CF4-887B-4C20-BC0C-4013FBD7F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15" y="1326899"/>
            <a:ext cx="8825813" cy="10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23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（拉氏变换定义）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3954B6-2C87-40DF-84F3-7B380D83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554" y="1175723"/>
            <a:ext cx="8939999" cy="53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63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（常见拉氏变换）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607030-ED49-45FA-83D7-266FF7C9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87" y="1171173"/>
            <a:ext cx="7066625" cy="532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59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（常见拉氏变换）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F69EEF-A25E-4236-8773-27B4756C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51" y="1606265"/>
            <a:ext cx="7732956" cy="34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77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第一章考点 （系统判定）</a:t>
            </a:r>
            <a:endParaRPr lang="zh-CN" altLang="zh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00D758-B406-4BC4-85C5-124A5CF060AC}"/>
              </a:ext>
            </a:extLst>
          </p:cNvPr>
          <p:cNvSpPr txBox="1">
            <a:spLocks noChangeArrowheads="1"/>
          </p:cNvSpPr>
          <p:nvPr/>
        </p:nvSpPr>
        <p:spPr>
          <a:xfrm>
            <a:off x="1023552" y="1259984"/>
            <a:ext cx="10515600" cy="695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dirty="0"/>
              <a:t>补充知识：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5E8B03-C0E0-49B3-B5F9-815EE0A6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11" y="2180453"/>
            <a:ext cx="9175922" cy="2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44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（常见拉氏变换）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6CF051-CB4B-4155-AE07-AB402FF9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1559742"/>
            <a:ext cx="98393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06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（拉氏变换收敛域性质）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A72108-C340-41C4-84B3-6E6EED959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85" y="1123390"/>
            <a:ext cx="7865616" cy="52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56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（拉氏变换定义）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C7B1D3-5E74-4CA3-828F-1344E266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31" y="1151927"/>
            <a:ext cx="8319152" cy="472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12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（拉氏变换定义）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17FDCF-D083-4428-8DEB-65BCD7AB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072" y="1019684"/>
            <a:ext cx="7182034" cy="5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3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ED6E06-DCAE-4E8C-92B4-65A06070332D}"/>
              </a:ext>
            </a:extLst>
          </p:cNvPr>
          <p:cNvSpPr txBox="1"/>
          <p:nvPr/>
        </p:nvSpPr>
        <p:spPr>
          <a:xfrm>
            <a:off x="958788" y="115409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微分方程的三种表示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4D7460-3EF9-4248-A8CA-CDD9EBA9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26" y="2144835"/>
            <a:ext cx="10096500" cy="23907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5DC962-80E5-4B87-93EC-00A78D76CF66}"/>
              </a:ext>
            </a:extLst>
          </p:cNvPr>
          <p:cNvSpPr txBox="1"/>
          <p:nvPr/>
        </p:nvSpPr>
        <p:spPr>
          <a:xfrm>
            <a:off x="1244353" y="1589652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）方程式表示</a:t>
            </a:r>
          </a:p>
        </p:txBody>
      </p:sp>
    </p:spTree>
    <p:extLst>
      <p:ext uri="{BB962C8B-B14F-4D97-AF65-F5344CB8AC3E}">
        <p14:creationId xmlns:p14="http://schemas.microsoft.com/office/powerpoint/2010/main" val="1213157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ED6E06-DCAE-4E8C-92B4-65A06070332D}"/>
              </a:ext>
            </a:extLst>
          </p:cNvPr>
          <p:cNvSpPr txBox="1"/>
          <p:nvPr/>
        </p:nvSpPr>
        <p:spPr>
          <a:xfrm>
            <a:off x="958788" y="115409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微分方程的三种表示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4D7460-3EF9-4248-A8CA-CDD9EBA9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233612"/>
            <a:ext cx="10096500" cy="23907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5DC962-80E5-4B87-93EC-00A78D76CF66}"/>
              </a:ext>
            </a:extLst>
          </p:cNvPr>
          <p:cNvSpPr txBox="1"/>
          <p:nvPr/>
        </p:nvSpPr>
        <p:spPr>
          <a:xfrm>
            <a:off x="1244353" y="1589652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r>
              <a:rPr lang="en-US" altLang="zh-CN" b="1" dirty="0"/>
              <a:t>H(s)</a:t>
            </a:r>
            <a:r>
              <a:rPr lang="zh-CN" altLang="en-US" b="1" dirty="0"/>
              <a:t>表示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2A8E9D-0D65-4D47-B594-27D64A2A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325" y="4996140"/>
            <a:ext cx="58388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77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ED6E06-DCAE-4E8C-92B4-65A06070332D}"/>
              </a:ext>
            </a:extLst>
          </p:cNvPr>
          <p:cNvSpPr txBox="1"/>
          <p:nvPr/>
        </p:nvSpPr>
        <p:spPr>
          <a:xfrm>
            <a:off x="958788" y="115409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微分方程的三种表示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4D7460-3EF9-4248-A8CA-CDD9EBA9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14" y="2101028"/>
            <a:ext cx="8122883" cy="19234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5DC962-80E5-4B87-93EC-00A78D76CF66}"/>
              </a:ext>
            </a:extLst>
          </p:cNvPr>
          <p:cNvSpPr txBox="1"/>
          <p:nvPr/>
        </p:nvSpPr>
        <p:spPr>
          <a:xfrm>
            <a:off x="1244353" y="1589652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 dirty="0"/>
              <a:t>）信号流图表示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2A8E9D-0D65-4D47-B594-27D64A2A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14" y="4639965"/>
            <a:ext cx="5174202" cy="9200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7175A6-72D3-455B-9C0A-088E4233D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000" y="4207034"/>
            <a:ext cx="4564073" cy="20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ED6E06-DCAE-4E8C-92B4-65A06070332D}"/>
              </a:ext>
            </a:extLst>
          </p:cNvPr>
          <p:cNvSpPr txBox="1"/>
          <p:nvPr/>
        </p:nvSpPr>
        <p:spPr>
          <a:xfrm>
            <a:off x="958788" y="115409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微分方程的三种表示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51F953-54E9-407E-913A-4F29EBF7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6" y="1930386"/>
            <a:ext cx="9736071" cy="25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04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ED6E06-DCAE-4E8C-92B4-65A06070332D}"/>
              </a:ext>
            </a:extLst>
          </p:cNvPr>
          <p:cNvSpPr txBox="1"/>
          <p:nvPr/>
        </p:nvSpPr>
        <p:spPr>
          <a:xfrm>
            <a:off x="958788" y="115409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微分方程的三种表示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AD147D-2B41-46C4-86C0-6438522F9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049" y="1690688"/>
            <a:ext cx="7428302" cy="33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7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ADA9FE-41EB-4B82-8C98-D0C05DF34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23" y="1162974"/>
            <a:ext cx="6356410" cy="553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2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第一章考点 （系统判定）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42F008-EE08-4EA7-BF4E-C130763C0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35" y="1165609"/>
            <a:ext cx="9405621" cy="52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21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4887CD-CDC1-4515-96C3-E25B76E6135E}"/>
              </a:ext>
            </a:extLst>
          </p:cNvPr>
          <p:cNvSpPr txBox="1"/>
          <p:nvPr/>
        </p:nvSpPr>
        <p:spPr>
          <a:xfrm>
            <a:off x="958788" y="115409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第一类微分方程解法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ADBA67-147F-49C8-8751-4A9FF55B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9" y="1953133"/>
            <a:ext cx="79724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77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4887CD-CDC1-4515-96C3-E25B76E6135E}"/>
              </a:ext>
            </a:extLst>
          </p:cNvPr>
          <p:cNvSpPr txBox="1"/>
          <p:nvPr/>
        </p:nvSpPr>
        <p:spPr>
          <a:xfrm>
            <a:off x="958788" y="115409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第二类微分方程解法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9D07C6-6FCF-4241-AEFA-019C0560D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06" y="1523429"/>
            <a:ext cx="7120101" cy="10089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107E5E-DB2C-417F-A7C6-BA090FFC1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392" y="2671443"/>
            <a:ext cx="3851410" cy="15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8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4887CD-CDC1-4515-96C3-E25B76E6135E}"/>
              </a:ext>
            </a:extLst>
          </p:cNvPr>
          <p:cNvSpPr txBox="1"/>
          <p:nvPr/>
        </p:nvSpPr>
        <p:spPr>
          <a:xfrm>
            <a:off x="958788" y="1154097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第二类微分方程解法（补充知识）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C4A5AF-634C-49FB-BBDE-9D5F3AD3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253" y="1523429"/>
            <a:ext cx="5647460" cy="51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00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4887CD-CDC1-4515-96C3-E25B76E6135E}"/>
              </a:ext>
            </a:extLst>
          </p:cNvPr>
          <p:cNvSpPr txBox="1"/>
          <p:nvPr/>
        </p:nvSpPr>
        <p:spPr>
          <a:xfrm>
            <a:off x="958788" y="115409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第三类微分方程解法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DF8364-2B42-4EC3-ADAE-099EDEDB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84" y="1611066"/>
            <a:ext cx="93630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88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4887CD-CDC1-4515-96C3-E25B76E6135E}"/>
              </a:ext>
            </a:extLst>
          </p:cNvPr>
          <p:cNvSpPr txBox="1"/>
          <p:nvPr/>
        </p:nvSpPr>
        <p:spPr>
          <a:xfrm>
            <a:off x="958788" y="1154097"/>
            <a:ext cx="529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第三类微分方程解法（补充知识：单边拉氏变换）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16FD1A-428C-477F-A699-F09678AF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690688"/>
            <a:ext cx="9991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77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4887CD-CDC1-4515-96C3-E25B76E6135E}"/>
              </a:ext>
            </a:extLst>
          </p:cNvPr>
          <p:cNvSpPr txBox="1"/>
          <p:nvPr/>
        </p:nvSpPr>
        <p:spPr>
          <a:xfrm>
            <a:off x="958788" y="1154097"/>
            <a:ext cx="529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第三类微分方程解法（补充知识：单边拉氏变换）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DC581-0105-4840-BE69-20563A97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76" y="1614421"/>
            <a:ext cx="8475756" cy="49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57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第六章考点 （利用拉氏变换解常微分方程）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4887CD-CDC1-4515-96C3-E25B76E6135E}"/>
              </a:ext>
            </a:extLst>
          </p:cNvPr>
          <p:cNvSpPr txBox="1"/>
          <p:nvPr/>
        </p:nvSpPr>
        <p:spPr>
          <a:xfrm>
            <a:off x="958788" y="115409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第三类微分方程解法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4C6717-DAC4-4DBA-ACF9-6241AC82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00" y="1757686"/>
            <a:ext cx="95726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8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</a:t>
            </a:r>
            <a:r>
              <a:rPr lang="en-US" altLang="zh-CN" dirty="0"/>
              <a:t>Z</a:t>
            </a:r>
            <a:r>
              <a:rPr lang="zh-CN" altLang="en-US" dirty="0"/>
              <a:t>变换定义）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69F8D-ADBB-4469-AEBA-098031F5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27" y="1473115"/>
            <a:ext cx="8080178" cy="28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907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（典型离散信号的</a:t>
            </a:r>
            <a:r>
              <a:rPr lang="en-US" altLang="zh-CN" dirty="0"/>
              <a:t>Z</a:t>
            </a:r>
            <a:r>
              <a:rPr lang="zh-CN" altLang="en-US" dirty="0"/>
              <a:t>变换）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8500AB-CF6E-4145-A36A-BF2EEF295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16" y="1128146"/>
            <a:ext cx="6818582" cy="551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88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（典型离散信号的</a:t>
            </a:r>
            <a:r>
              <a:rPr lang="en-US" altLang="zh-CN" dirty="0"/>
              <a:t>Z</a:t>
            </a:r>
            <a:r>
              <a:rPr lang="zh-CN" altLang="en-US" dirty="0"/>
              <a:t>变换）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37F2DC-EA6C-4981-BE7D-65EEC880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83" y="1063768"/>
            <a:ext cx="5708344" cy="55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第一章考点 （系统判定）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97CB13-0794-40F2-AAA9-E5290875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63" y="1136492"/>
            <a:ext cx="6679471" cy="54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1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（典型离散信号的</a:t>
            </a:r>
            <a:r>
              <a:rPr lang="en-US" altLang="zh-CN" dirty="0"/>
              <a:t>Z</a:t>
            </a:r>
            <a:r>
              <a:rPr lang="zh-CN" altLang="en-US" dirty="0"/>
              <a:t>变换）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E33DD0-7425-4326-8AD1-E6AD5273F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95" y="1516658"/>
            <a:ext cx="7924594" cy="22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45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</a:t>
            </a:r>
            <a:r>
              <a:rPr lang="en-US" altLang="zh-CN" dirty="0"/>
              <a:t>Z</a:t>
            </a:r>
            <a:r>
              <a:rPr lang="zh-CN" altLang="en-US" dirty="0"/>
              <a:t>变换收敛域性质）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757CB7-F667-483A-8A6B-A7325764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92" y="1239268"/>
            <a:ext cx="8915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57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</a:t>
            </a:r>
            <a:r>
              <a:rPr lang="en-US" altLang="zh-CN" dirty="0"/>
              <a:t>Z</a:t>
            </a:r>
            <a:r>
              <a:rPr lang="zh-CN" altLang="en-US" dirty="0"/>
              <a:t>变换收敛域性质）</a:t>
            </a:r>
            <a:endParaRPr lang="zh-C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FC860A5-36CC-4A9E-A6BC-ADE3DD44FC43}"/>
              </a:ext>
            </a:extLst>
          </p:cNvPr>
          <p:cNvSpPr txBox="1"/>
          <p:nvPr/>
        </p:nvSpPr>
        <p:spPr>
          <a:xfrm>
            <a:off x="745724" y="1217299"/>
            <a:ext cx="3240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X[n]</a:t>
            </a:r>
            <a:r>
              <a:rPr lang="zh-CN" altLang="en-US" sz="2400" dirty="0"/>
              <a:t>是因果序列                                 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228CDD-6BE3-4EBC-B600-D42B562A9F13}"/>
              </a:ext>
            </a:extLst>
          </p:cNvPr>
          <p:cNvSpPr txBox="1"/>
          <p:nvPr/>
        </p:nvSpPr>
        <p:spPr>
          <a:xfrm>
            <a:off x="4981852" y="1217299"/>
            <a:ext cx="3240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X[n]</a:t>
            </a:r>
            <a:r>
              <a:rPr lang="zh-CN" altLang="en-US" sz="2400" dirty="0"/>
              <a:t>是右边序列                                      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2EF1E57-6C32-4C2C-B826-227DE98825E3}"/>
              </a:ext>
            </a:extLst>
          </p:cNvPr>
          <p:cNvCxnSpPr/>
          <p:nvPr/>
        </p:nvCxnSpPr>
        <p:spPr>
          <a:xfrm>
            <a:off x="7139126" y="1448131"/>
            <a:ext cx="13760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73B9224-C867-422A-A548-B923AEB3E9CC}"/>
              </a:ext>
            </a:extLst>
          </p:cNvPr>
          <p:cNvSpPr txBox="1"/>
          <p:nvPr/>
        </p:nvSpPr>
        <p:spPr>
          <a:xfrm>
            <a:off x="8426388" y="1217298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X[n]</a:t>
            </a:r>
            <a:r>
              <a:rPr lang="zh-CN" altLang="en-US" sz="2400" dirty="0"/>
              <a:t>收敛域是某个圆外面                                     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F73992-E5CB-4CB9-A49E-B8A4C429209E}"/>
              </a:ext>
            </a:extLst>
          </p:cNvPr>
          <p:cNvSpPr txBox="1"/>
          <p:nvPr/>
        </p:nvSpPr>
        <p:spPr>
          <a:xfrm>
            <a:off x="745724" y="2159812"/>
            <a:ext cx="3240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X[n]</a:t>
            </a:r>
            <a:r>
              <a:rPr lang="zh-CN" altLang="en-US" sz="2400" dirty="0"/>
              <a:t>是稳定序列                                      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55AF1A0-ADC6-4D37-A3AE-B52AB5004E3D}"/>
              </a:ext>
            </a:extLst>
          </p:cNvPr>
          <p:cNvCxnSpPr/>
          <p:nvPr/>
        </p:nvCxnSpPr>
        <p:spPr>
          <a:xfrm>
            <a:off x="3719743" y="2390644"/>
            <a:ext cx="13760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D0C7CD2-6D61-482C-BD61-AAE9FC8F08C3}"/>
              </a:ext>
            </a:extLst>
          </p:cNvPr>
          <p:cNvSpPr txBox="1"/>
          <p:nvPr/>
        </p:nvSpPr>
        <p:spPr>
          <a:xfrm>
            <a:off x="4981852" y="2159812"/>
            <a:ext cx="3240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X[n]</a:t>
            </a:r>
            <a:r>
              <a:rPr lang="zh-CN" altLang="en-US" sz="2400" dirty="0"/>
              <a:t>收敛域包含单位圆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F8BF07A-4756-49E7-93D5-C63DC807E64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799002" y="1448131"/>
            <a:ext cx="11828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861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</a:t>
            </a:r>
            <a:r>
              <a:rPr lang="en-US" altLang="zh-CN" dirty="0"/>
              <a:t>Z</a:t>
            </a:r>
            <a:r>
              <a:rPr lang="zh-CN" altLang="en-US" dirty="0"/>
              <a:t>变换）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C9E572-AE87-44A6-9E42-CDF3F0FA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84" y="1313209"/>
            <a:ext cx="8917769" cy="1119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A5976E-A5B6-40A5-891E-7D9D4315F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84" y="3034871"/>
            <a:ext cx="91344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20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</a:t>
            </a:r>
            <a:r>
              <a:rPr lang="en-US" altLang="zh-CN" dirty="0"/>
              <a:t>Z</a:t>
            </a:r>
            <a:r>
              <a:rPr lang="zh-CN" altLang="en-US" dirty="0"/>
              <a:t>变换）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72372E-DB52-4B9D-8D94-CE4BD64A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15" y="1311105"/>
            <a:ext cx="7160588" cy="12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017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（利用</a:t>
            </a:r>
            <a:r>
              <a:rPr lang="en-US" altLang="zh-CN" dirty="0"/>
              <a:t>Z</a:t>
            </a:r>
            <a:r>
              <a:rPr lang="zh-CN" altLang="en-US" dirty="0"/>
              <a:t>变换解差分方程）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F31D71-7107-480F-8198-55D8B448193E}"/>
              </a:ext>
            </a:extLst>
          </p:cNvPr>
          <p:cNvSpPr txBox="1"/>
          <p:nvPr/>
        </p:nvSpPr>
        <p:spPr>
          <a:xfrm>
            <a:off x="958788" y="1154097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差分方程三种表示方式：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7FED5D-1353-4DCD-9B66-898714CA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048" y="1612205"/>
            <a:ext cx="7707003" cy="48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678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（利用</a:t>
            </a:r>
            <a:r>
              <a:rPr lang="en-US" altLang="zh-CN" dirty="0"/>
              <a:t>Z</a:t>
            </a:r>
            <a:r>
              <a:rPr lang="zh-CN" altLang="en-US" dirty="0"/>
              <a:t>变换解差分方程）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F31D71-7107-480F-8198-55D8B448193E}"/>
              </a:ext>
            </a:extLst>
          </p:cNvPr>
          <p:cNvSpPr txBox="1"/>
          <p:nvPr/>
        </p:nvSpPr>
        <p:spPr>
          <a:xfrm>
            <a:off x="958788" y="1154097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第一类差分方程解法：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942077-9BB1-44ED-AE9F-D42DC043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97" y="1690688"/>
            <a:ext cx="9646781" cy="219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157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（利用</a:t>
            </a:r>
            <a:r>
              <a:rPr lang="en-US" altLang="zh-CN" dirty="0"/>
              <a:t>Z</a:t>
            </a:r>
            <a:r>
              <a:rPr lang="zh-CN" altLang="en-US" dirty="0"/>
              <a:t>变换解差分方程）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F31D71-7107-480F-8198-55D8B448193E}"/>
              </a:ext>
            </a:extLst>
          </p:cNvPr>
          <p:cNvSpPr txBox="1"/>
          <p:nvPr/>
        </p:nvSpPr>
        <p:spPr>
          <a:xfrm>
            <a:off x="958788" y="1154097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第二类差分方程解法：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99D69D-CBAE-4994-84C6-381B4739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80" y="1690688"/>
            <a:ext cx="9422167" cy="45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356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（利用</a:t>
            </a:r>
            <a:r>
              <a:rPr lang="en-US" altLang="zh-CN" dirty="0"/>
              <a:t>Z</a:t>
            </a:r>
            <a:r>
              <a:rPr lang="zh-CN" altLang="en-US" dirty="0"/>
              <a:t>变换解差分方程）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F31D71-7107-480F-8198-55D8B448193E}"/>
              </a:ext>
            </a:extLst>
          </p:cNvPr>
          <p:cNvSpPr txBox="1"/>
          <p:nvPr/>
        </p:nvSpPr>
        <p:spPr>
          <a:xfrm>
            <a:off x="958788" y="1154097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第二类差分方程解法（补充知识）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C48880-537D-4093-9093-7DE934FD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37" y="1523429"/>
            <a:ext cx="6014285" cy="505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98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（利用</a:t>
            </a:r>
            <a:r>
              <a:rPr lang="en-US" altLang="zh-CN" dirty="0"/>
              <a:t>Z</a:t>
            </a:r>
            <a:r>
              <a:rPr lang="zh-CN" altLang="en-US" dirty="0"/>
              <a:t>变换解差分方程）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F31D71-7107-480F-8198-55D8B448193E}"/>
              </a:ext>
            </a:extLst>
          </p:cNvPr>
          <p:cNvSpPr txBox="1"/>
          <p:nvPr/>
        </p:nvSpPr>
        <p:spPr>
          <a:xfrm>
            <a:off x="958788" y="115409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第三类差分方程解法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342C02-9442-47B6-A1D9-1CFED9CE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06" y="1584310"/>
            <a:ext cx="85915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81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第一章考点 （系统判定）</a:t>
            </a:r>
            <a:endParaRPr lang="zh-C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CA09BD-AED1-43C2-807E-E64C5082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4656"/>
            <a:ext cx="10963305" cy="22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538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（利用</a:t>
            </a:r>
            <a:r>
              <a:rPr lang="en-US" altLang="zh-CN" dirty="0"/>
              <a:t>Z</a:t>
            </a:r>
            <a:r>
              <a:rPr lang="zh-CN" altLang="en-US" dirty="0"/>
              <a:t>变换解差分方程）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F31D71-7107-480F-8198-55D8B448193E}"/>
              </a:ext>
            </a:extLst>
          </p:cNvPr>
          <p:cNvSpPr txBox="1"/>
          <p:nvPr/>
        </p:nvSpPr>
        <p:spPr>
          <a:xfrm>
            <a:off x="958788" y="1154097"/>
            <a:ext cx="494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第三类差分方程解法（补充知识：单边</a:t>
            </a:r>
            <a:r>
              <a:rPr lang="en-US" altLang="zh-CN" b="1" dirty="0"/>
              <a:t>Z</a:t>
            </a:r>
            <a:r>
              <a:rPr lang="zh-CN" altLang="en-US" b="1" dirty="0"/>
              <a:t>变换）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DE3D38-1D1A-41F7-AB7D-59297059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38" y="1785937"/>
            <a:ext cx="71723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83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1865746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dirty="0"/>
              <a:t>第七章考点 （利用</a:t>
            </a:r>
            <a:r>
              <a:rPr lang="en-US" altLang="zh-CN" dirty="0"/>
              <a:t>Z</a:t>
            </a:r>
            <a:r>
              <a:rPr lang="zh-CN" altLang="en-US" dirty="0"/>
              <a:t>变换解差分方程）</a:t>
            </a:r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F31D71-7107-480F-8198-55D8B448193E}"/>
              </a:ext>
            </a:extLst>
          </p:cNvPr>
          <p:cNvSpPr txBox="1"/>
          <p:nvPr/>
        </p:nvSpPr>
        <p:spPr>
          <a:xfrm>
            <a:off x="958788" y="1154097"/>
            <a:ext cx="494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第三类差分方程解法（补充知识：单边</a:t>
            </a:r>
            <a:r>
              <a:rPr lang="en-US" altLang="zh-CN" b="1" dirty="0"/>
              <a:t>Z</a:t>
            </a:r>
            <a:r>
              <a:rPr lang="zh-CN" altLang="en-US" b="1" dirty="0"/>
              <a:t>变换）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4B07F2-DDD6-4CEA-9C2D-044DCDE7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458" y="1690688"/>
            <a:ext cx="96297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6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Rectangle 2"/>
              <p:cNvSpPr>
                <a:spLocks noGrp="1" noChangeArrowheads="1"/>
              </p:cNvSpPr>
              <p:nvPr>
                <p:ph type="title"/>
              </p:nvPr>
            </p:nvSpPr>
            <p:spPr bwMode="auto"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eaLnBrk="1" hangingPunct="1"/>
                <a:r>
                  <a:rPr lang="zh-CN" altLang="en-US" dirty="0"/>
                  <a:t>第一章考点 （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性质</m:t>
                    </m:r>
                  </m:oMath>
                </a14:m>
                <a:r>
                  <a:rPr lang="zh-CN" altLang="en-US" dirty="0"/>
                  <a:t>）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512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 bwMode="auto">
              <a:blipFill>
                <a:blip r:embed="rId2"/>
                <a:stretch>
                  <a:fillRect l="-2377" t="-17512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52F5A419-8B8B-42B3-B4BA-20770918899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77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ABB4D1-98B5-48C0-9740-33110000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396" y="1028245"/>
            <a:ext cx="7832333" cy="504337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93B523D6-5509-4463-94F4-582758322E7E}"/>
              </a:ext>
            </a:extLst>
          </p:cNvPr>
          <p:cNvSpPr txBox="1">
            <a:spLocks noChangeArrowheads="1"/>
          </p:cNvSpPr>
          <p:nvPr/>
        </p:nvSpPr>
        <p:spPr>
          <a:xfrm>
            <a:off x="1060142" y="6282361"/>
            <a:ext cx="10515600" cy="486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以上性质推导请参看课程资料</a:t>
            </a:r>
            <a:r>
              <a:rPr lang="en-US" altLang="zh-CN" sz="2400" dirty="0"/>
              <a:t>《</a:t>
            </a:r>
            <a:r>
              <a:rPr lang="zh-CN" altLang="en-US" sz="2400" dirty="0"/>
              <a:t>连续卷积公式的推导和</a:t>
            </a:r>
            <a:r>
              <a:rPr lang="en-US" altLang="zh-CN" sz="2400" dirty="0"/>
              <a:t>DELTA(t)</a:t>
            </a:r>
            <a:r>
              <a:rPr lang="zh-CN" altLang="en-US" sz="2400" dirty="0"/>
              <a:t>的性质</a:t>
            </a:r>
            <a:r>
              <a:rPr lang="en-US" altLang="zh-CN" sz="2400" dirty="0"/>
              <a:t>》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46836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993</Words>
  <Application>Microsoft Office PowerPoint</Application>
  <PresentationFormat>宽屏</PresentationFormat>
  <Paragraphs>120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Office Theme</vt:lpstr>
      <vt:lpstr>PowerPoint 演示文稿</vt:lpstr>
      <vt:lpstr>复习核心思路</vt:lpstr>
      <vt:lpstr>第一章考点 （函数的坐标变换）</vt:lpstr>
      <vt:lpstr>第一章考点 （系统判定）</vt:lpstr>
      <vt:lpstr>第一章考点 （系统判定）</vt:lpstr>
      <vt:lpstr>第一章考点 （系统判定）</vt:lpstr>
      <vt:lpstr>第一章考点 （系统判定）</vt:lpstr>
      <vt:lpstr>第一章考点 （系统判定）</vt:lpstr>
      <vt:lpstr>第一章考点 （δ(t)性质）</vt:lpstr>
      <vt:lpstr>第一章考点 （δ(t)性质）</vt:lpstr>
      <vt:lpstr>第一章考点 （Sa函数）</vt:lpstr>
      <vt:lpstr>第一章考点 （Sa函数）</vt:lpstr>
      <vt:lpstr>第二章考点 （卷积公式）</vt:lpstr>
      <vt:lpstr>第二章考点 （卷积公式）</vt:lpstr>
      <vt:lpstr>第二章考点 （卷积公式）</vt:lpstr>
      <vt:lpstr>第二章考点 （卷积公式）</vt:lpstr>
      <vt:lpstr>第二章考点 （补充知识）</vt:lpstr>
      <vt:lpstr>第二章考点 （补充知识）</vt:lpstr>
      <vt:lpstr>第三章考点 （傅里叶变换和反变换）</vt:lpstr>
      <vt:lpstr>第三章考点 （典型的7个傅里叶变换）</vt:lpstr>
      <vt:lpstr>第三章考点 （典型的7个傅里叶变换）</vt:lpstr>
      <vt:lpstr>第三章考点 （傅里叶变换的性质）</vt:lpstr>
      <vt:lpstr>第三章考点 （傅里叶变换的性质）</vt:lpstr>
      <vt:lpstr>第三章考点 （傅里叶变换的性质）</vt:lpstr>
      <vt:lpstr>第三章考点 （傅里叶变换的性质）</vt:lpstr>
      <vt:lpstr>第三章考点 （傅里叶变换的性质）</vt:lpstr>
      <vt:lpstr>第三章考点 （傅里叶变换的性质）</vt:lpstr>
      <vt:lpstr>第三章考点 （傅里叶变换的性质）</vt:lpstr>
      <vt:lpstr>第三章考点 （傅里叶变换的性质）</vt:lpstr>
      <vt:lpstr>第三章考点 （傅里叶变换的性质）</vt:lpstr>
      <vt:lpstr>第三章考点 （傅里叶变换的性质）</vt:lpstr>
      <vt:lpstr>第三章考点 （傅里叶变换的性质）</vt:lpstr>
      <vt:lpstr>第三章考点 （利用傅里叶变换求傅里叶级数）</vt:lpstr>
      <vt:lpstr>第三章考点 （利用傅里叶变换求傅里叶级数）</vt:lpstr>
      <vt:lpstr>第三章考点 （利用傅里叶变换求傅里叶级数）</vt:lpstr>
      <vt:lpstr>第三章考点 （傅里叶变换奇偶性）</vt:lpstr>
      <vt:lpstr>第三章考点 （傅里叶变换奇偶性）</vt:lpstr>
      <vt:lpstr>第三章考点 （傅里叶变换奇偶性）</vt:lpstr>
      <vt:lpstr>第四章考点 （离散傅里叶变换）</vt:lpstr>
      <vt:lpstr>第四章考点 （七个典型的离散傅里叶变换对）</vt:lpstr>
      <vt:lpstr>第四章考点 （七个典型的离散傅里叶变换对）</vt:lpstr>
      <vt:lpstr>第四章考点 （七个典型的离散傅里叶变换对）</vt:lpstr>
      <vt:lpstr>第五章考点 （三个公式三张图）</vt:lpstr>
      <vt:lpstr>第五章考点 （三个公式三张图）</vt:lpstr>
      <vt:lpstr>第五章考点 （三个公式三张图）</vt:lpstr>
      <vt:lpstr>第五章考点 （三个公式三张图）</vt:lpstr>
      <vt:lpstr>第六章考点 （拉氏变换定义）</vt:lpstr>
      <vt:lpstr>第六章考点 （常见拉氏变换）</vt:lpstr>
      <vt:lpstr>第六章考点 （常见拉氏变换）</vt:lpstr>
      <vt:lpstr>第六章考点 （常见拉氏变换）</vt:lpstr>
      <vt:lpstr>第六章考点 （拉氏变换收敛域性质）</vt:lpstr>
      <vt:lpstr>第六章考点 （拉氏变换定义）</vt:lpstr>
      <vt:lpstr>第六章考点 （拉氏变换定义）</vt:lpstr>
      <vt:lpstr>第六章考点 （利用拉氏变换解常微分方程）</vt:lpstr>
      <vt:lpstr>第六章考点 （利用拉氏变换解常微分方程）</vt:lpstr>
      <vt:lpstr>第六章考点 （利用拉氏变换解常微分方程）</vt:lpstr>
      <vt:lpstr>第六章考点 （利用拉氏变换解常微分方程）</vt:lpstr>
      <vt:lpstr>第六章考点 （利用拉氏变换解常微分方程）</vt:lpstr>
      <vt:lpstr>第六章考点 （利用拉氏变换解常微分方程）</vt:lpstr>
      <vt:lpstr>第六章考点 （利用拉氏变换解常微分方程）</vt:lpstr>
      <vt:lpstr>第六章考点 （利用拉氏变换解常微分方程）</vt:lpstr>
      <vt:lpstr>第六章考点 （利用拉氏变换解常微分方程）</vt:lpstr>
      <vt:lpstr>第六章考点 （利用拉氏变换解常微分方程）</vt:lpstr>
      <vt:lpstr>第六章考点 （利用拉氏变换解常微分方程）</vt:lpstr>
      <vt:lpstr>第六章考点 （利用拉氏变换解常微分方程）</vt:lpstr>
      <vt:lpstr>第六章考点 （利用拉氏变换解常微分方程）</vt:lpstr>
      <vt:lpstr>第七章考点 （Z变换定义）</vt:lpstr>
      <vt:lpstr>第七章考点 （典型离散信号的Z变换）</vt:lpstr>
      <vt:lpstr>第七章考点 （典型离散信号的Z变换）</vt:lpstr>
      <vt:lpstr>第七章考点 （典型离散信号的Z变换）</vt:lpstr>
      <vt:lpstr>第七章考点 （Z变换收敛域性质）</vt:lpstr>
      <vt:lpstr>第七章考点 （Z变换收敛域性质）</vt:lpstr>
      <vt:lpstr>第七章考点 （Z变换）</vt:lpstr>
      <vt:lpstr>第七章考点 （Z变换）</vt:lpstr>
      <vt:lpstr>第七章考点 （利用Z变换解差分方程）</vt:lpstr>
      <vt:lpstr>第七章考点 （利用Z变换解差分方程）</vt:lpstr>
      <vt:lpstr>第七章考点 （利用Z变换解差分方程）</vt:lpstr>
      <vt:lpstr>第七章考点 （利用Z变换解差分方程）</vt:lpstr>
      <vt:lpstr>第七章考点 （利用Z变换解差分方程）</vt:lpstr>
      <vt:lpstr>第七章考点 （利用Z变换解差分方程）</vt:lpstr>
      <vt:lpstr>第七章考点 （利用Z变换解差分方程）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Haoji Hu</dc:creator>
  <cp:lastModifiedBy>邢 子青</cp:lastModifiedBy>
  <cp:revision>172</cp:revision>
  <dcterms:created xsi:type="dcterms:W3CDTF">2016-10-19T12:20:19Z</dcterms:created>
  <dcterms:modified xsi:type="dcterms:W3CDTF">2021-06-25T08:30:13Z</dcterms:modified>
</cp:coreProperties>
</file>